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7" r:id="rId6"/>
    <p:sldId id="262" r:id="rId7"/>
    <p:sldId id="263" r:id="rId8"/>
    <p:sldId id="264" r:id="rId9"/>
    <p:sldId id="265" r:id="rId10"/>
    <p:sldId id="266" r:id="rId11"/>
    <p:sldId id="268" r:id="rId12"/>
    <p:sldId id="286" r:id="rId13"/>
    <p:sldId id="285" r:id="rId14"/>
    <p:sldId id="288" r:id="rId15"/>
    <p:sldId id="289" r:id="rId16"/>
    <p:sldId id="290" r:id="rId17"/>
    <p:sldId id="291" r:id="rId18"/>
    <p:sldId id="292" r:id="rId19"/>
    <p:sldId id="270" r:id="rId20"/>
    <p:sldId id="272" r:id="rId21"/>
    <p:sldId id="273" r:id="rId22"/>
    <p:sldId id="275" r:id="rId23"/>
    <p:sldId id="284" r:id="rId24"/>
    <p:sldId id="294" r:id="rId25"/>
    <p:sldId id="295" r:id="rId26"/>
    <p:sldId id="296" r:id="rId27"/>
    <p:sldId id="297" r:id="rId28"/>
    <p:sldId id="298" r:id="rId29"/>
    <p:sldId id="299" r:id="rId30"/>
    <p:sldId id="29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482D23A-C746-41E3-84F4-11C6ED6AACDB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2451E2-1C8B-4046-AD3F-13C2F2C85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D23A-C746-41E3-84F4-11C6ED6AACDB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51E2-1C8B-4046-AD3F-13C2F2C85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D23A-C746-41E3-84F4-11C6ED6AACDB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51E2-1C8B-4046-AD3F-13C2F2C85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482D23A-C746-41E3-84F4-11C6ED6AACDB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451E2-1C8B-4046-AD3F-13C2F2C852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482D23A-C746-41E3-84F4-11C6ED6AACDB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2451E2-1C8B-4046-AD3F-13C2F2C85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D23A-C746-41E3-84F4-11C6ED6AACDB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51E2-1C8B-4046-AD3F-13C2F2C852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D23A-C746-41E3-84F4-11C6ED6AACDB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51E2-1C8B-4046-AD3F-13C2F2C852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82D23A-C746-41E3-84F4-11C6ED6AACDB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451E2-1C8B-4046-AD3F-13C2F2C852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D23A-C746-41E3-84F4-11C6ED6AACDB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51E2-1C8B-4046-AD3F-13C2F2C85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482D23A-C746-41E3-84F4-11C6ED6AACDB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451E2-1C8B-4046-AD3F-13C2F2C852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82D23A-C746-41E3-84F4-11C6ED6AACDB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451E2-1C8B-4046-AD3F-13C2F2C852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482D23A-C746-41E3-84F4-11C6ED6AACDB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2451E2-1C8B-4046-AD3F-13C2F2C85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source=images&amp;cd=&amp;cad=rja&amp;uact=8&amp;docid=FiCMhCVmWoPkQM&amp;tbnid=qqvkaz6zvOvNmM:&amp;ved=0CAcQjRw&amp;url=http://imueos.wordpress.com/2010/10/05/joints/&amp;ei=_bo6VOfLEoa1uAS6zYKwDA&amp;psig=AFQjCNFALYsOa3wFBLyHDaZYmxymXGwRaQ&amp;ust=141322141275518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source=images&amp;cd=&amp;cad=rja&amp;uact=8&amp;docid=EGe8WpK9TVJy0M&amp;tbnid=uoERq7ziaEd-jM:&amp;ved=0CAcQjRw&amp;url=http://www.fairview.org/healthlibrary/Article/116823EN&amp;ei=m7k6VKzWDpDluQSMwoHIDA&amp;psig=AFQjCNFtWAvDTUmpXGosmkw9sM_w9TP9uw&amp;ust=141322077972924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057400" y="914400"/>
            <a:ext cx="6400800" cy="27432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Elbow joint and    radio-</a:t>
            </a:r>
            <a:r>
              <a:rPr lang="en-US" sz="4400" dirty="0" err="1" smtClean="0">
                <a:solidFill>
                  <a:schemeClr val="tx1"/>
                </a:solidFill>
              </a:rPr>
              <a:t>ulnar</a:t>
            </a:r>
            <a:r>
              <a:rPr lang="en-US" sz="4400" dirty="0" smtClean="0">
                <a:solidFill>
                  <a:schemeClr val="tx1"/>
                </a:solidFill>
              </a:rPr>
              <a:t> joints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             Dr P K Sharma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Nerve supply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4038600" cy="4873752"/>
          </a:xfrm>
        </p:spPr>
        <p:txBody>
          <a:bodyPr/>
          <a:lstStyle/>
          <a:p>
            <a:r>
              <a:rPr lang="en-US" dirty="0" err="1" smtClean="0"/>
              <a:t>Articular</a:t>
            </a:r>
            <a:r>
              <a:rPr lang="en-US" dirty="0" smtClean="0"/>
              <a:t> branches from </a:t>
            </a:r>
          </a:p>
          <a:p>
            <a:pPr>
              <a:buNone/>
            </a:pPr>
            <a:r>
              <a:rPr lang="en-US" dirty="0" smtClean="0"/>
              <a:t>  - radial nerve</a:t>
            </a:r>
          </a:p>
          <a:p>
            <a:pPr>
              <a:buNone/>
            </a:pPr>
            <a:r>
              <a:rPr lang="en-US" dirty="0" smtClean="0"/>
              <a:t>  - </a:t>
            </a:r>
            <a:r>
              <a:rPr lang="en-US" dirty="0" err="1" smtClean="0"/>
              <a:t>musculocutaneous</a:t>
            </a:r>
            <a:r>
              <a:rPr lang="en-US" dirty="0" smtClean="0"/>
              <a:t> nerve</a:t>
            </a:r>
          </a:p>
          <a:p>
            <a:pPr>
              <a:buNone/>
            </a:pPr>
            <a:r>
              <a:rPr lang="en-US" dirty="0" smtClean="0"/>
              <a:t>  - </a:t>
            </a:r>
            <a:r>
              <a:rPr lang="en-US" dirty="0" err="1" smtClean="0"/>
              <a:t>ulnar</a:t>
            </a:r>
            <a:r>
              <a:rPr lang="en-US" dirty="0" smtClean="0"/>
              <a:t> nerve</a:t>
            </a:r>
          </a:p>
          <a:p>
            <a:pPr>
              <a:buNone/>
            </a:pPr>
            <a:r>
              <a:rPr lang="en-US" dirty="0" smtClean="0"/>
              <a:t>  - median nerve</a:t>
            </a:r>
          </a:p>
        </p:txBody>
      </p:sp>
      <p:sp>
        <p:nvSpPr>
          <p:cNvPr id="28674" name="AutoShape 2" descr="data:image/jpeg;base64,/9j/4AAQSkZJRgABAQAAAQABAAD/2wCEAAkGBxQTERUUExQVFBUVFRcZFBgVGBQXGhUYGBoWFhgYFRUYHCgiGBwlHBsYIjEhJSkrLi4uFx8zODMsNygtLisBCgoKDg0OGxAQGzQkHyY0LzAsLCwsLCwsLCw3LCwsLCwuLDQsLC0sKywsLCwsLiwsLzE0LSwsLCwsLywsLCwsN//AABEIAOEA4QMBIgACEQEDEQH/xAAcAAEAAgMBAQEAAAAAAAAAAAAABQYBBAcDAgj/xABIEAABAwIDBAcEBggFAQkAAAABAAIDBBESITEFBhNBByJRYXGRoTKBscEUI1Ky0fAzQmJygqLC4SRjc5LSFRYXJTRDU1ST8f/EABgBAQADAQAAAAAAAAAAAAAAAAACAwQB/8QALxEAAgECAwcEAQMFAAAAAAAAAAECAxEhMUEEEjJRcbHBImGBkdETofAjQlPS4f/aAAwDAQACEQMRAD8A7e1oss4R2I3RZQGMI7EwjsWUQGMI7EwjsWUQGMI7EssogCqO8G9zIKsQWuQwOPvufgFblwreyq4u0qt//th7B/AwR/euq6snGLaJQV2Wh3SSz7K8h0nsv7K5nMMlpxszTeZLdR2rZvSAyRwbhtf8FLQb1tcT1dFxrYbiJYzlqQL94IurnsoEOd23zWetVlG1uZZCmmXV+9DRqLeKsFDUCSNjxo5oK5pMPzdXndF96SPuxDyc63orqc3J4kKkElgSG0qjhwySWvgY51u3CCfktLdvbDaqIvbycW+gPzUnNGHNc06OBB8CLKgdEs1mzxH9UtPv6zT8Auzk1OK0dyKV4s6EsWWUVpAxZLLKIDGEJhHYsogMYR2JhHYsogMYR2JhCyiA1rIsogPduiysN0WUAREQBERAEREBq7TrmwQySv8AZjY5x9wvYL8909S6T6RK72pLudbS8jw4gd2q690r1vD2bIOcjmMHniPo0rkVGy0Du97B6PPyVFd4JdO5bTRpTNyWtGzNb1QFrtbmh0ktjM+ta48j/wDit2yOsXc7nwVW2c3MFWzYIuXLLtGceqLaeptTN8tFbtyJbwub9l58iAfjdVWo07u78/m6m9yJSJJGHRzQ4eLcj970V1J2kRqL0lxXOd0TwdsVcPJxkI95Eo9HFdGXN9qfUbfjdymbGT4uDof6QrK2FnyZTDVHSERFeQCIiAIiIAiIgCIiA10REB7t0VX6SdpSwUWOCTgvdNAziAMdha+VjXEB4I0J1VobooHfbd811LwLtAMsLnYgSC1kjXObYdrQQgILd7eaSGqnpaqqiqo4KfjmqYGsMbQbGOoawlodbMEWuBpnlv0HSHSScXEJ4RHAajFNE5gfADh4kepIJyAIBPIFRsvRsGMqoKWbg0tXE8SQuBeI5jbBJE64Iblm0nT006vcOtq3yurJqZolovov+HbL1cDxLFJZ9rnEXYm5C1gCdUAqN/TJWAsbU08EVDVTyiaHCXhoYWSMYT1wM7C41tzU1Ub8wU0MAldNUyupmzycGHrCLCCZ5Yw60Te657rqMqdz9oVD5X1dRTOLqGopWcKORtuNhs91ybm4zA0tlqlZuPVtxCnmp8NRRQ0tTxmyEt4TDHxIcJzuCeqbdt+SAldjbddPtR7WSE07tn088TSLZyPf1rEXBLbZFW9VHdTdaWmnZNLIxxbQU9K4MDs3QlxLgSBkRb10VuQHMOmus6tPD2lz3e6zR8XKjRi0Le959APxKnulCq4m0sHKKNrfMYz970UTI0cNng71IH9KzVX6l18MvgsCNkC8gFslvqvJrAF0G5QPOIDkT+KuO7467wBzPZ5qn0A61+xW3dV2Zvzvf1WbaM49UWU9SSnbmfxzWzu/KWVUfIElp/iBt/NhXzLGNbWve/mvBoIcLaix8CDiCmnZ3OtXVjo65x0rx8OWkqG6tc5p/hLZG/B3muhU0wexrho4XVU6U6XHQF3OKSNw95wH0cVprLepszQwkW2KQOaHDQgEeBzX0Sofc6q4tDA7nww0+LOp8lLTC7XDtB+CnF3imRas7HhHtGJ0PHEjDDgL+IHDBgAJLsWlgAc+5eVHtmGWUxRyB72xRykC9uHJiwODrWIOE6Hs7VzjZ+1o27r8LEOKaeSlEdxjM73PgDMAzviPlnoo7eWrl2f9OdE8slg2bs5jXNsbHimM2xDx81I4dnRclqt4toUjqimkqmyTF9Cxsz42BtOari8Vwa0AOY3CAMXMi61a3eKujfJTQ13Ec3adJTslkZC4hk0Mj34gxoDhjbpr1SLoDsiKF3VoaqGORlXUCpdxXGJ+ENdwrNwh4DQA6+LS+ozU0gCIiA10REB7t0WrtaqMUEsoAJjie8A6EtaXZ92S2m6LxrqVssT4nXwyMcx1sjZwLTY+BQHNNmdJtS2Lj1lNFHE+ikqIRG9xe4xujjs4EWaHueCOwEXuvai6QKw0tXUPpojHDBxI5Wcdsbn3AMX1rQZLA3xs6uWuassm4lK5kDHh72QUr6ZrS4WfE8MaeIQAS4YQQQRYknst4f8Ad9TmKWN01XIJYjDeSd7+HGS02jDrtGbW5kE5ICLm3w2jAONWUcMVOJKfG9sjnmOKbG15JyDnMdw72FrE66rT2l0nSNA4ccX11TPHSvfxXNdDT2a+UtiDnvLpLta1o8dCuhbT2ZHPTvp5BeORhY4c8JFsjyPeoer3Jpnw08TeLF9Fbhp5IZHRyxggNdZ41xWF7jNAeuwdq1U1AJ5abh1Ba4iEktxWJw+0LsxDOzhcXzUlsnabKiESsuBmHB2RY4ZOa8ciCvnYmyWU0XDY6RwuXF0r3yPc46lz3G5Vf3to5IBLPTua3jtMczHGzS94LGSt7HgkA9uSklfAqqTcPW8tfb3/ACcp2hUmeqml+3I4jwubell71TLNYP2R63PzXjRU5bk4WcCbg8j+brYq83Dua0D/AGi6xS40uptjbdujRwrz4NzfRbHPTJHKQPeJgCsO78mE3/a+N1XacZqUp3Hhk3sRJ8C5Z6+cepOGpd5qe+eo/JyWhM037FtbJrBJGBfMApKOuefyvn8PiFIkTO6dRZpiPLrNv2HX1+K395KTi0k8f2ongeOE4fWyq1JO6OUSa2On7PMf3V4hlDmhzTcEXC00pXjZmeorO5RejPa7G7PeZHBrInkknk1wDh63yVq2LXSTNdJJHwoybwh3tllvakGjb6gchqufdH2y4zWTxPuWwPcY2H2cTHlgc5v6xAOV9LldD3jaTR1IaC5xglDQASSSx1gANSpUbKmkUy3nO7wXf3/Brxbu0X0j6S2ng498XEDWYrke1ftI5962KvZdNNxOJFDJxGtbLiax2JrCXMa/tAJJF1xuj3XqKamg+iRzCoqdlT8V3XDuKTC8McdGFrMTGDLQc180exGtoa/hQVfGfRYHAUr6aBuFzPq2scS+aU3JLyXGwOl7Kw6dlqtk0spk4kUMhla1kuJrXYw25a119bG5H9lrU27FBFmylp48LmOu2ONtnsxYHEge0MTrHXrKnbb6PYqamkqaFsn0mPgTsaXOfjkp8bnZe058jXvBzNyRYDnW9tbBquBSTSxvLKqeeprm8GSp4UkrW8APp2kFwjYMIByBvcaBAdvab5jNZVY6OKRkVAyONtS1jXPw/SmCOR13ElwjFsDCScLbDLzNnQBERAa6IiA926LKw3RZQBERAEREAVA6YaoimiiH/qS3PgwfiR5K/rlHSvKXVsLL5RxY7d7nOHyCjJ4Eo5kTEDKz/NDc/wDMaOf73xWtKy73/vEeRsvqluCLZG408VsQsuCe0n1Wec1KV9dff/pzZ6Do3in6NFy5rpy5ZZWI18ea+Wx81ITQ3I7tFhkK5c0WNWOK9iTle1u3tW40ngntx/N69I6ZxsL2JcAO4ErzlGCJwOREljftBeqK2cepOOpubDrCx1rq44cTcQ55nwtkPIBcvbXYHZ3z7FbN3N4m3EZuL5AlXNEUybDfz+dFv7H2oYnYX/ozp+we3wXnNHl7z6rTmBNstNO783UU2ndEmk1ZmtswiLbsoGkoJHfjY2T4groq5tDR4auGe+bHNa4csGYFvAFdIBvorqD4upRUVrGURFoKgiIgCIiAIiIDXREQHu3RZWG6LKAIiIAiIgC4tv1U49pTnkzAwe5oJ9SV2WomDGOe42a1pc49gAuVwIzcaofK/wDXeXW8TeyhNXwJRwxN+jjJLTY2xNzt3jmpeLZ0oywG9uzwWY3DDGBzkb6XKuDWXFiqVTvJ/Hks/UwRRH02Fxvrz11WI4lZto7GxHE0gX1vdaDKAMOedvLyRU5HXUieexaS78WpBWq6gMzpWXwHiOOYvoXZFWjZMoOWEZd1vUKHomuM8+G9+I/TW2IqivBxcepOnNNMplRsd7XkmxA0Pb32X2yLC4OF8Q5/BWbaMRPj3+fNQ76Qk5XJNtFanc5Yuexa7ixi/tDJ34rYkiH5538FXtk44je3mfjZWJkwLA7z8VxwaVzqmngeBhsPALb2JtQw3DySwnTXDqbju7QvAzN5/nvWpPYZ3UU2ndEmk8GdAa64uMwdFlQG6leXtcw54bFv7pvl7j8VPrZGW8rmSSs7BERSOBERAEREBroiID3bosrDdFlAEREAREQERvb/AORqP9F/wXD4RZjXD7Vj6L9AV1MJYnxnR7HNP8QIXB6+ndHFK1ws6N4xd2E2Ki+JElkT+z33Mfc4H4N+a6VDs67Qb8lyXY9RcA9gB/mYfkuj7M3hwtAdmq4P+pL47HZcK+TfdQuvayjNs0GBtypMbwN7FEbxbda9mFoVxWQ9HWASWXtu3AXVMwGodIf57KBZU5+9TO59eI5XvPPHY+LrrNX4odS2nlLoWKu2e63Wbcd4BUBUNA0sFYa/eFhYQAqfV1oJK0lZstC3tmjE4xnIPHV/fGbfPRQcVUt2Ko0sbEG4PYUeIWBrVFT5glp8Qba+a03Vhva+SlN6mi7ZRb6wdb97838lVZZgASeV1kcbOxpUrq5eej95dUPIOQjz97hb4FX5VTo92Q6GAyPBD5rGxywsF8IPebk+8DkrWtEFZFE3dhERTIhERAEREBroiID3bosrDdFlAEREAREQBUrfvdtrmSzsGZjIkH2iNHeOl/AK6rzqIQ9jmHRwIPgRZAfnrd6qwsdfk9rfM/2VjbtCxI7CR5KA3o2NJRvmjdznjcwjRzSH2I8ljgzOmks2zcbrFxAuLnQa+iohhN/zkTavFFoG0O9R9ftLLVeMWyp3Dqlh95HxCidsbErWgkwuLRqWlrvRpv6K5NMhax9jaXepuhrMMLXdp/ErneJ3aVeKKnaaWNspeLWvgw3vYj9bks+0cUOpbTyl0N2Xa4tqo2XaYutKq2QT+hnB/Zl6jvc4XafRQtZBNCfrGOZfQkZHwcMj7itCaZVaxaYK/NScNaFQIq4hbzdq2XQdBfE+rjEMZbjLmluI2Atrc2PK/JWrdzcWKAiSU8aQZi4sxp7Wt5nvPkFSui2odNWDsjY57vRo9XDyXY1zdV7nbu1giIunAiIgCIiAIiIDXREQHu3RZWG6LKAIiIAiIgCIiA4fv5tV08sxceqyVrIxl1Wt4gy8SCfetSnkaZrE9YnL3gFSPSNsYxOnaB1XPZIw9odxSfJ1x7gq/RNDpyL2fgjc33xsusf9z+fBoWS/nM6BsqMNF3chpfVbb9pkYQG2xXtfMWAGfYq7QwP7Sk1S64xfq/DMLhMjN7dnQulbKwYXFw4oAycLXxdxy969GR3gHbi+ZUVtfaBdK1lxmST4clMUx/w49/xUNok/RfmcppeqxDVUfYvmirHsOG+Jhycx2bXDsLStyRnqtJ0WavTItGNqbsB7eLSAuH68N7uZ3x83t7tfHlXBA69rG97Wsb37La3VvpKpzLFtyR2K4bKr3S0hvcF9U1pbbm1mMuvzv1B7lKVbdi29CH6d3gbfRBu1LTRSyzANdNgwNvdzWtxe12Ek6dy6GtbZ8eGJo7vjmtlWwbcU2VtWYREUjgREQBERAEREBroiID3bosrDdFlAEREAREQBERAUDpLpy65H6rIyfAumb8bLmcLQKljv8tgy/dt8l1zfZt2VHdBEfKVxXJme20/sN+LlkfE/kvWRfdhHFj8B8Vo7eDWQuJGdib+C391XABxPYobfuQinkI52aP4iAbKOpZoc4inc+YO7T5BXzZjfqIx2tJ/lcVS6GnsL81e6RuHgt/yzr3M5+qr2p4xQpamhKNfktFlzr2ny5Kcngyy5n+yjxDZxCuTIs99k0rnvDGC7nGzR+dAr5tDZ7YPosDcy3G9x+07qC/xHgF7dHmxwyHjub15L4L/qs5W8dfCy99p9baDBrhjYPAlz/lZQ2iNqL97L9zkH6+hZYm2aB2ADyX2ioEnSUwSbUbgbbZzLtOL9K4XY5pFuraSzeeq3Gcv6KubC3uhl2dBXTyRwMkYMRc4BrX3LXNDnftAi3ct928dIIBUGphEBNhLxGYCb2sHXsTfkgJRFSdi77GoMpjNO5gr200LjLgEkeBr3OY6zuI/UhotceCsj94KUTinNRCJzpEXtxk62w3vfuQEkiiaTeajllbFHUwvldiwsD2lxwFwdZt75YXf7SpZAEREBroiID3bosrDdFlAEREAREQBERAVDfF3Uqv8AQjH8/wDdclj9tn7jT6uXS+kGa0c4+0YW/ef8lzTD1mf6bPhf5rJr8vuXrIteypLWz8Vr78MvSm2mNnliC+Nnm5F9Mv7qd2lRY4Cy3tMOttQLhRydyzQ5xSxdW3PTzyCu9VHaaPuj+Ik/AKrbNhu+Pve30N1bqiUcUtLQ4ts3EdTaMHTTmQqqqUqiTlayfPwmVucoR9MHLpby0ebIy4arVNHeS3aQPNTNMBbIAL2oaTFMxg6rnPycMy0tBfiscja17HsWtQjfiX7/AIKHtFX/ABS+4f7HQ4Ig1oaMg0ADwAsFWqLrbQmJ5OAH8LG/MFbf/R6r/wCfL/8AVTf8FX93dnTyvke2rkaS5xxCOEl2eti2wuFzaIpuEb6++nwdpzkrvdeXt+S+OORtmeQ7Vxim6N6l7qF8jADO+R21hdgxAzCqY1wucWbQ3Im1h3rrGy6KWMu4lQ+e9rBzIm4db2wNF79/YtDfLeqLZ0UcszZHtkmbEBGA5wc5r3A2JF/YIy7QtBFO6yOdVW59cIomMjk4dFX1ZjZE+BskkE3WjliMoLA5pe8WIuLm2a32bt1ETaOaPZ3Up5qhzqSSeOWSTjNYBUvkccBlDg7q3NgRa2gsI6RoOCHmGcSmd0H0dwY2USMaJH3u4Na1rCHFxdYXXk3pOpzDTyMhqZDUvmjijjY17i+G2ICzsLgbizmkjXMWKHSA2Nu1WXie6k+j/wDjRqjGHwkRwOitcFhsbHKwzvyXjR7v1kTqaI0Dnvh2mameqD4MM7HPlAf7WIuDZGm1ssCtezukimlY97mSxBlK6p+sa0FzGPfG8NsTdzXNAt+0Fr7R6UKeHCXQ1BGGEy2EY4Lpmh7YnNc8F8gablrA4hAQuwNzJoBRS8C0w2lPLUkFmIRuEzGOLr+zhwmw+1pmuqrDXXAPasoAiIgNdERAe7dFlYbosoAiIgCIiAIiIDl3SdUWc9va5p/2xgf1KlkHL/Tj+40qx9Kcv+Jc3v8A6I/xUA9vX8A0eTQFk1++5oWX0b+zARbuCu1MLwX8vz4qj0btQNfzZW6jkLaRoJz6x8ySoyJxKlsmn/xQb2Pf6Et+alHOxTuI5yyfdAC1N2jiqXPOjcR83F3wC9tk5uH75+6FlnjVk+SXZk1wonYcrDW1vBS+7cV6kXHssc4dxyb8HH1UdHDbPmfkp3dNt3znswMHkXH7wWynjJFU+En6qbAxzzo1pcfcLqB3KitFc8wPnf4BSO8jrUk3fG5v+4YfmvPdlloB4/ILtTGvBck34K44U38EsoLevd/6Z9F64Z9HrIqg3bixiMPGHUWJxa9ynUWoqOd7Y6MuNJJLxY8Zq31ETZYRLHaSOON7JYy4Y82Ag8rc1LUe6k4no5pqlsrqZ05IbC2JuGaNkbY4mtPVa3DfO5OI6ZBW5EBVd9dyo9oSUz3vLOBJd4AvxojhL4XZjIlrdb8+1R1duDIK2arpaiKF85Bc6SmZNJE4DCTBI5ww3sDYg59uivaID5jbYAE3IAuTbPvNl9IiAIiIDXREQHu3RZWG6LKAIiIAiIgCItXadTw4ZJPsRvd5AlAcV32quNVF3IySeTSGD0avJ0PWJPatd/W4btcn68+u4fJShzcR3lYk8fvuabeD62VS4n+9Sm1KoMhIHIZeJyC+KDqju1Kjdq1AcbDS59CQPW/kmbO5IbAaRHO61uoW+/Cf+S2tjNzH75/qHyXjs82p5P2nAeov91bux482ntf7tZeXksqxcn7+CzkWPh5jy/upnc1t4Xv1xzPI8BZo+CiJyRHlqASb5m3PwU7uhFho4u/EfNzit1HiKauR8b5O/wANb7UkY8nB39KkNkstC0fnVRO+D/0DPtS39zWkfFwU5RttG0fshcWO0t8l5IPCmup7IiLUVBERAEREAREQBERAa6IiA926LKw3RZQBERAEREAVb6Qqrh0EltXYWj3m59AVZFWd99mGoYyMGwDi4/AfErjyOrM5TGwcOLuYfvvUpAy73fvH4lWWLczqsF9G2/mcfmpCLdezib81kVOXfuX76KxPk0DxuvDeKg4Tae46z4i93vc7D/LZW526oc9tzlcX8L3d6Lc3s2B9IdGQbYWket1ZGm7HHNXKDTttTNHNz7+eI/NSOymex+9/zzU5/wBlPq2Nxez+AHyW3Q7uYQ0X0I+BWWFGe79ljqRuaO1LiJ2XK3nkrhshmGCIdkbPuhRNbsTG0i9r2U9EyzQOwAeS2UotZlNSSeRXd6P09P3CQ+rPwVjYMh4KM2hs7iTteTk1lvMm/wAlKqNODVWcnrY5JrdSCIi0FYWtV18cZAe6xdew1OQuTYdy2Vp1ez2ve193Ney4Dm2vY5EZhAeH/X6fEW8QYhK2Eizr8R4Dmt00IIz0715t3mpS0O4zcLhKbkOFhCcMuK46uE5WPNeUm60BkEvWDw6I3BGkL3yRtItoC899rZrxm3MpnYr4+sH4+sBiL2RsLtMj9W12Vutc80BKVO1Yo4nyyFzGR+2XMeMIsDe1r2ANydBY30NvN23qcOwmVt8Qbz1JcPK7HgnQFjgTkviTYgMcsZmm+ufie67CdGgtaHNLWsIbm21jid2rVduhTF+Mh2Im5Nxpile5umhdLITz62RFhYCZpapkgLmHEA5zSc/aYS1wz7CCPcvZauzqFsLXNaXEOkkkOK2sji91rAZXJW0gNdERAYbosoiABfYREB9BZKIgMKM2p7bfD5lERg+m6Dw/FejURQJH1B7Q9/zX1XcvesIpaHNTzPJfUXJZRQWR09HaLZRFNHGeR9peqIiOAr5Kwi6DCFEQHwiIgCIiAIiIDwREQH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8676" name="AutoShape 4" descr="data:image/jpeg;base64,/9j/4AAQSkZJRgABAQAAAQABAAD/2wCEAAkGBxQTERUUExQVFBUVFRcZFBgVGBQXGhUYGBoWFhgYFRUYHCgiGBwlHBsYIjEhJSkrLi4uFx8zODMsNygtLisBCgoKDg0OGxAQGzQkHyY0LzAsLCwsLCwsLCw3LCwsLCwuLDQsLC0sKywsLCwsLiwsLzE0LSwsLCwsLywsLCwsN//AABEIAOEA4QMBIgACEQEDEQH/xAAcAAEAAgMBAQEAAAAAAAAAAAAABQYBBAcDAgj/xABIEAABAwIDBAcEBggFAQkAAAABAAIDBBESITEFBhNBByJRYXGRoTKBscEUI1Ky0fAzQmJygqLC4SRjc5LSFRYXJTRDU1ST8f/EABgBAQADAQAAAAAAAAAAAAAAAAACAwQB/8QALxEAAgECAwcEAQMFAAAAAAAAAAECAxEhMUEEEjJRcbHBImGBkdETofAjQlPS4f/aAAwDAQACEQMRAD8A7e1oss4R2I3RZQGMI7EwjsWUQGMI7EwjsWUQGMI7EssogCqO8G9zIKsQWuQwOPvufgFblwreyq4u0qt//th7B/AwR/euq6snGLaJQV2Wh3SSz7K8h0nsv7K5nMMlpxszTeZLdR2rZvSAyRwbhtf8FLQb1tcT1dFxrYbiJYzlqQL94IurnsoEOd23zWetVlG1uZZCmmXV+9DRqLeKsFDUCSNjxo5oK5pMPzdXndF96SPuxDyc63orqc3J4kKkElgSG0qjhwySWvgY51u3CCfktLdvbDaqIvbycW+gPzUnNGHNc06OBB8CLKgdEs1mzxH9UtPv6zT8Auzk1OK0dyKV4s6EsWWUVpAxZLLKIDGEJhHYsogMYR2JhHYsogMYR2JhCyiA1rIsogPduiysN0WUAREQBERAEREBq7TrmwQySv8AZjY5x9wvYL8909S6T6RK72pLudbS8jw4gd2q690r1vD2bIOcjmMHniPo0rkVGy0Du97B6PPyVFd4JdO5bTRpTNyWtGzNb1QFrtbmh0ktjM+ta48j/wDit2yOsXc7nwVW2c3MFWzYIuXLLtGceqLaeptTN8tFbtyJbwub9l58iAfjdVWo07u78/m6m9yJSJJGHRzQ4eLcj970V1J2kRqL0lxXOd0TwdsVcPJxkI95Eo9HFdGXN9qfUbfjdymbGT4uDof6QrK2FnyZTDVHSERFeQCIiAIiIAiIgCIiA10REB7t0VX6SdpSwUWOCTgvdNAziAMdha+VjXEB4I0J1VobooHfbd811LwLtAMsLnYgSC1kjXObYdrQQgILd7eaSGqnpaqqiqo4KfjmqYGsMbQbGOoawlodbMEWuBpnlv0HSHSScXEJ4RHAajFNE5gfADh4kepIJyAIBPIFRsvRsGMqoKWbg0tXE8SQuBeI5jbBJE64Iblm0nT006vcOtq3yurJqZolovov+HbL1cDxLFJZ9rnEXYm5C1gCdUAqN/TJWAsbU08EVDVTyiaHCXhoYWSMYT1wM7C41tzU1Ub8wU0MAldNUyupmzycGHrCLCCZ5Yw60Te657rqMqdz9oVD5X1dRTOLqGopWcKORtuNhs91ybm4zA0tlqlZuPVtxCnmp8NRRQ0tTxmyEt4TDHxIcJzuCeqbdt+SAldjbddPtR7WSE07tn088TSLZyPf1rEXBLbZFW9VHdTdaWmnZNLIxxbQU9K4MDs3QlxLgSBkRb10VuQHMOmus6tPD2lz3e6zR8XKjRi0Le959APxKnulCq4m0sHKKNrfMYz970UTI0cNng71IH9KzVX6l18MvgsCNkC8gFslvqvJrAF0G5QPOIDkT+KuO7467wBzPZ5qn0A61+xW3dV2Zvzvf1WbaM49UWU9SSnbmfxzWzu/KWVUfIElp/iBt/NhXzLGNbWve/mvBoIcLaix8CDiCmnZ3OtXVjo65x0rx8OWkqG6tc5p/hLZG/B3muhU0wexrho4XVU6U6XHQF3OKSNw95wH0cVprLepszQwkW2KQOaHDQgEeBzX0Sofc6q4tDA7nww0+LOp8lLTC7XDtB+CnF3imRas7HhHtGJ0PHEjDDgL+IHDBgAJLsWlgAc+5eVHtmGWUxRyB72xRykC9uHJiwODrWIOE6Hs7VzjZ+1o27r8LEOKaeSlEdxjM73PgDMAzviPlnoo7eWrl2f9OdE8slg2bs5jXNsbHimM2xDx81I4dnRclqt4toUjqimkqmyTF9Cxsz42BtOari8Vwa0AOY3CAMXMi61a3eKujfJTQ13Ec3adJTslkZC4hk0Mj34gxoDhjbpr1SLoDsiKF3VoaqGORlXUCpdxXGJ+ENdwrNwh4DQA6+LS+ozU0gCIiA10REB7t0WrtaqMUEsoAJjie8A6EtaXZ92S2m6LxrqVssT4nXwyMcx1sjZwLTY+BQHNNmdJtS2Lj1lNFHE+ikqIRG9xe4xujjs4EWaHueCOwEXuvai6QKw0tXUPpojHDBxI5Wcdsbn3AMX1rQZLA3xs6uWuassm4lK5kDHh72QUr6ZrS4WfE8MaeIQAS4YQQQRYknst4f8Ad9TmKWN01XIJYjDeSd7+HGS02jDrtGbW5kE5ICLm3w2jAONWUcMVOJKfG9sjnmOKbG15JyDnMdw72FrE66rT2l0nSNA4ccX11TPHSvfxXNdDT2a+UtiDnvLpLta1o8dCuhbT2ZHPTvp5BeORhY4c8JFsjyPeoer3Jpnw08TeLF9Fbhp5IZHRyxggNdZ41xWF7jNAeuwdq1U1AJ5abh1Ba4iEktxWJw+0LsxDOzhcXzUlsnabKiESsuBmHB2RY4ZOa8ciCvnYmyWU0XDY6RwuXF0r3yPc46lz3G5Vf3to5IBLPTua3jtMczHGzS94LGSt7HgkA9uSklfAqqTcPW8tfb3/ACcp2hUmeqml+3I4jwubell71TLNYP2R63PzXjRU5bk4WcCbg8j+brYq83Dua0D/AGi6xS40uptjbdujRwrz4NzfRbHPTJHKQPeJgCsO78mE3/a+N1XacZqUp3Hhk3sRJ8C5Z6+cepOGpd5qe+eo/JyWhM037FtbJrBJGBfMApKOuefyvn8PiFIkTO6dRZpiPLrNv2HX1+K395KTi0k8f2ongeOE4fWyq1JO6OUSa2On7PMf3V4hlDmhzTcEXC00pXjZmeorO5RejPa7G7PeZHBrInkknk1wDh63yVq2LXSTNdJJHwoybwh3tllvakGjb6gchqufdH2y4zWTxPuWwPcY2H2cTHlgc5v6xAOV9LldD3jaTR1IaC5xglDQASSSx1gANSpUbKmkUy3nO7wXf3/Brxbu0X0j6S2ng498XEDWYrke1ftI5962KvZdNNxOJFDJxGtbLiax2JrCXMa/tAJJF1xuj3XqKamg+iRzCoqdlT8V3XDuKTC8McdGFrMTGDLQc180exGtoa/hQVfGfRYHAUr6aBuFzPq2scS+aU3JLyXGwOl7Kw6dlqtk0spk4kUMhla1kuJrXYw25a119bG5H9lrU27FBFmylp48LmOu2ONtnsxYHEge0MTrHXrKnbb6PYqamkqaFsn0mPgTsaXOfjkp8bnZe058jXvBzNyRYDnW9tbBquBSTSxvLKqeeprm8GSp4UkrW8APp2kFwjYMIByBvcaBAdvab5jNZVY6OKRkVAyONtS1jXPw/SmCOR13ElwjFsDCScLbDLzNnQBERAa6IiA926LKw3RZQBERAEREAVA6YaoimiiH/qS3PgwfiR5K/rlHSvKXVsLL5RxY7d7nOHyCjJ4Eo5kTEDKz/NDc/wDMaOf73xWtKy73/vEeRsvqluCLZG408VsQsuCe0n1Wec1KV9dff/pzZ6Do3in6NFy5rpy5ZZWI18ea+Wx81ITQ3I7tFhkK5c0WNWOK9iTle1u3tW40ngntx/N69I6ZxsL2JcAO4ErzlGCJwOREljftBeqK2cepOOpubDrCx1rq44cTcQ55nwtkPIBcvbXYHZ3z7FbN3N4m3EZuL5AlXNEUybDfz+dFv7H2oYnYX/ozp+we3wXnNHl7z6rTmBNstNO783UU2ndEmk1ZmtswiLbsoGkoJHfjY2T4groq5tDR4auGe+bHNa4csGYFvAFdIBvorqD4upRUVrGURFoKgiIgCIiAIiIDXREQHu3RZWG6LKAIiIAiIgC4tv1U49pTnkzAwe5oJ9SV2WomDGOe42a1pc49gAuVwIzcaofK/wDXeXW8TeyhNXwJRwxN+jjJLTY2xNzt3jmpeLZ0oywG9uzwWY3DDGBzkb6XKuDWXFiqVTvJ/Hks/UwRRH02Fxvrz11WI4lZto7GxHE0gX1vdaDKAMOedvLyRU5HXUieexaS78WpBWq6gMzpWXwHiOOYvoXZFWjZMoOWEZd1vUKHomuM8+G9+I/TW2IqivBxcepOnNNMplRsd7XkmxA0Pb32X2yLC4OF8Q5/BWbaMRPj3+fNQ76Qk5XJNtFanc5Yuexa7ixi/tDJ34rYkiH5538FXtk44je3mfjZWJkwLA7z8VxwaVzqmngeBhsPALb2JtQw3DySwnTXDqbju7QvAzN5/nvWpPYZ3UU2ndEmk8GdAa64uMwdFlQG6leXtcw54bFv7pvl7j8VPrZGW8rmSSs7BERSOBERAEREBroiID3bosrDdFlAEREAREQERvb/AORqP9F/wXD4RZjXD7Vj6L9AV1MJYnxnR7HNP8QIXB6+ndHFK1ws6N4xd2E2Ki+JElkT+z33Mfc4H4N+a6VDs67Qb8lyXY9RcA9gB/mYfkuj7M3hwtAdmq4P+pL47HZcK+TfdQuvayjNs0GBtypMbwN7FEbxbda9mFoVxWQ9HWASWXtu3AXVMwGodIf57KBZU5+9TO59eI5XvPPHY+LrrNX4odS2nlLoWKu2e63Wbcd4BUBUNA0sFYa/eFhYQAqfV1oJK0lZstC3tmjE4xnIPHV/fGbfPRQcVUt2Ko0sbEG4PYUeIWBrVFT5glp8Qba+a03Vhva+SlN6mi7ZRb6wdb97838lVZZgASeV1kcbOxpUrq5eej95dUPIOQjz97hb4FX5VTo92Q6GAyPBD5rGxywsF8IPebk+8DkrWtEFZFE3dhERTIhERAEREBroiID3bosrDdFlAEREAREQBUrfvdtrmSzsGZjIkH2iNHeOl/AK6rzqIQ9jmHRwIPgRZAfnrd6qwsdfk9rfM/2VjbtCxI7CR5KA3o2NJRvmjdznjcwjRzSH2I8ljgzOmks2zcbrFxAuLnQa+iohhN/zkTavFFoG0O9R9ftLLVeMWyp3Dqlh95HxCidsbErWgkwuLRqWlrvRpv6K5NMhax9jaXepuhrMMLXdp/ErneJ3aVeKKnaaWNspeLWvgw3vYj9bks+0cUOpbTyl0N2Xa4tqo2XaYutKq2QT+hnB/Zl6jvc4XafRQtZBNCfrGOZfQkZHwcMj7itCaZVaxaYK/NScNaFQIq4hbzdq2XQdBfE+rjEMZbjLmluI2Atrc2PK/JWrdzcWKAiSU8aQZi4sxp7Wt5nvPkFSui2odNWDsjY57vRo9XDyXY1zdV7nbu1giIunAiIgCIiAIiIDXREQHu3RZWG6LKAIiIAiIgCIiA4fv5tV08sxceqyVrIxl1Wt4gy8SCfetSnkaZrE9YnL3gFSPSNsYxOnaB1XPZIw9odxSfJ1x7gq/RNDpyL2fgjc33xsusf9z+fBoWS/nM6BsqMNF3chpfVbb9pkYQG2xXtfMWAGfYq7QwP7Sk1S64xfq/DMLhMjN7dnQulbKwYXFw4oAycLXxdxy969GR3gHbi+ZUVtfaBdK1lxmST4clMUx/w49/xUNok/RfmcppeqxDVUfYvmirHsOG+Jhycx2bXDsLStyRnqtJ0WavTItGNqbsB7eLSAuH68N7uZ3x83t7tfHlXBA69rG97Wsb37La3VvpKpzLFtyR2K4bKr3S0hvcF9U1pbbm1mMuvzv1B7lKVbdi29CH6d3gbfRBu1LTRSyzANdNgwNvdzWtxe12Ek6dy6GtbZ8eGJo7vjmtlWwbcU2VtWYREUjgREQBERAEREBroiID3bosrDdFlAEREAREQBERAUDpLpy65H6rIyfAumb8bLmcLQKljv8tgy/dt8l1zfZt2VHdBEfKVxXJme20/sN+LlkfE/kvWRfdhHFj8B8Vo7eDWQuJGdib+C391XABxPYobfuQinkI52aP4iAbKOpZoc4inc+YO7T5BXzZjfqIx2tJ/lcVS6GnsL81e6RuHgt/yzr3M5+qr2p4xQpamhKNfktFlzr2ny5Kcngyy5n+yjxDZxCuTIs99k0rnvDGC7nGzR+dAr5tDZ7YPosDcy3G9x+07qC/xHgF7dHmxwyHjub15L4L/qs5W8dfCy99p9baDBrhjYPAlz/lZQ2iNqL97L9zkH6+hZYm2aB2ADyX2ioEnSUwSbUbgbbZzLtOL9K4XY5pFuraSzeeq3Gcv6KubC3uhl2dBXTyRwMkYMRc4BrX3LXNDnftAi3ct928dIIBUGphEBNhLxGYCb2sHXsTfkgJRFSdi77GoMpjNO5gr200LjLgEkeBr3OY6zuI/UhotceCsj94KUTinNRCJzpEXtxk62w3vfuQEkiiaTeajllbFHUwvldiwsD2lxwFwdZt75YXf7SpZAEREBroiID3bosrDdFlAEREAREQBERAVDfF3Uqv8AQjH8/wDdclj9tn7jT6uXS+kGa0c4+0YW/ef8lzTD1mf6bPhf5rJr8vuXrIteypLWz8Vr78MvSm2mNnliC+Nnm5F9Mv7qd2lRY4Cy3tMOttQLhRydyzQ5xSxdW3PTzyCu9VHaaPuj+Ik/AKrbNhu+Pve30N1bqiUcUtLQ4ts3EdTaMHTTmQqqqUqiTlayfPwmVucoR9MHLpby0ebIy4arVNHeS3aQPNTNMBbIAL2oaTFMxg6rnPycMy0tBfiscja17HsWtQjfiX7/AIKHtFX/ABS+4f7HQ4Ig1oaMg0ADwAsFWqLrbQmJ5OAH8LG/MFbf/R6r/wCfL/8AVTf8FX93dnTyvke2rkaS5xxCOEl2eti2wuFzaIpuEb6++nwdpzkrvdeXt+S+OORtmeQ7Vxim6N6l7qF8jADO+R21hdgxAzCqY1wucWbQ3Im1h3rrGy6KWMu4lQ+e9rBzIm4db2wNF79/YtDfLeqLZ0UcszZHtkmbEBGA5wc5r3A2JF/YIy7QtBFO6yOdVW59cIomMjk4dFX1ZjZE+BskkE3WjliMoLA5pe8WIuLm2a32bt1ETaOaPZ3Up5qhzqSSeOWSTjNYBUvkccBlDg7q3NgRa2gsI6RoOCHmGcSmd0H0dwY2USMaJH3u4Na1rCHFxdYXXk3pOpzDTyMhqZDUvmjijjY17i+G2ICzsLgbizmkjXMWKHSA2Nu1WXie6k+j/wDjRqjGHwkRwOitcFhsbHKwzvyXjR7v1kTqaI0Dnvh2mameqD4MM7HPlAf7WIuDZGm1ssCtezukimlY97mSxBlK6p+sa0FzGPfG8NsTdzXNAt+0Fr7R6UKeHCXQ1BGGEy2EY4Lpmh7YnNc8F8gablrA4hAQuwNzJoBRS8C0w2lPLUkFmIRuEzGOLr+zhwmw+1pmuqrDXXAPasoAiIgNdERAe7dFlYbosoAiIgCIiAIiIDl3SdUWc9va5p/2xgf1KlkHL/Tj+40qx9Kcv+Jc3v8A6I/xUA9vX8A0eTQFk1++5oWX0b+zARbuCu1MLwX8vz4qj0btQNfzZW6jkLaRoJz6x8ySoyJxKlsmn/xQb2Pf6Et+alHOxTuI5yyfdAC1N2jiqXPOjcR83F3wC9tk5uH75+6FlnjVk+SXZk1wonYcrDW1vBS+7cV6kXHssc4dxyb8HH1UdHDbPmfkp3dNt3znswMHkXH7wWynjJFU+En6qbAxzzo1pcfcLqB3KitFc8wPnf4BSO8jrUk3fG5v+4YfmvPdlloB4/ILtTGvBck34K44U38EsoLevd/6Z9F64Z9HrIqg3bixiMPGHUWJxa9ynUWoqOd7Y6MuNJJLxY8Zq31ETZYRLHaSOON7JYy4Y82Ag8rc1LUe6k4no5pqlsrqZ05IbC2JuGaNkbY4mtPVa3DfO5OI6ZBW5EBVd9dyo9oSUz3vLOBJd4AvxojhL4XZjIlrdb8+1R1duDIK2arpaiKF85Bc6SmZNJE4DCTBI5ww3sDYg59uivaID5jbYAE3IAuTbPvNl9IiAIiIDXREQHu3RZWG6LKAIiIAiIgCItXadTw4ZJPsRvd5AlAcV32quNVF3IySeTSGD0avJ0PWJPatd/W4btcn68+u4fJShzcR3lYk8fvuabeD62VS4n+9Sm1KoMhIHIZeJyC+KDqju1Kjdq1AcbDS59CQPW/kmbO5IbAaRHO61uoW+/Cf+S2tjNzH75/qHyXjs82p5P2nAeov91bux482ntf7tZeXksqxcn7+CzkWPh5jy/upnc1t4Xv1xzPI8BZo+CiJyRHlqASb5m3PwU7uhFho4u/EfNzit1HiKauR8b5O/wANb7UkY8nB39KkNkstC0fnVRO+D/0DPtS39zWkfFwU5RttG0fshcWO0t8l5IPCmup7IiLUVBERAEREAREQBERAa6IiA926LKw3RZQBERAEREAVb6Qqrh0EltXYWj3m59AVZFWd99mGoYyMGwDi4/AfErjyOrM5TGwcOLuYfvvUpAy73fvH4lWWLczqsF9G2/mcfmpCLdezib81kVOXfuX76KxPk0DxuvDeKg4Tae46z4i93vc7D/LZW526oc9tzlcX8L3d6Lc3s2B9IdGQbYWket1ZGm7HHNXKDTttTNHNz7+eI/NSOymex+9/zzU5/wBlPq2Nxez+AHyW3Q7uYQ0X0I+BWWFGe79ljqRuaO1LiJ2XK3nkrhshmGCIdkbPuhRNbsTG0i9r2U9EyzQOwAeS2UotZlNSSeRXd6P09P3CQ+rPwVjYMh4KM2hs7iTteTk1lvMm/wAlKqNODVWcnrY5JrdSCIi0FYWtV18cZAe6xdew1OQuTYdy2Vp1ez2ve193Ney4Dm2vY5EZhAeH/X6fEW8QYhK2Eizr8R4Dmt00IIz0715t3mpS0O4zcLhKbkOFhCcMuK46uE5WPNeUm60BkEvWDw6I3BGkL3yRtItoC899rZrxm3MpnYr4+sH4+sBiL2RsLtMj9W12Vutc80BKVO1Yo4nyyFzGR+2XMeMIsDe1r2ANydBY30NvN23qcOwmVt8Qbz1JcPK7HgnQFjgTkviTYgMcsZmm+ufie67CdGgtaHNLWsIbm21jid2rVduhTF+Mh2Im5Nxpile5umhdLITz62RFhYCZpapkgLmHEA5zSc/aYS1wz7CCPcvZauzqFsLXNaXEOkkkOK2sji91rAZXJW0gNdERAYbosoiABfYREB9BZKIgMKM2p7bfD5lERg+m6Dw/FejURQJH1B7Q9/zX1XcvesIpaHNTzPJfUXJZRQWR09HaLZRFNHGeR9peqIiOAr5Kwi6DCFEQHwiIgCIiAIiIDwREQH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 descr="4CC9F6DF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27778" t="8889" r="36111" b="40000"/>
          <a:stretch>
            <a:fillRect/>
          </a:stretch>
        </p:blipFill>
        <p:spPr bwMode="auto">
          <a:xfrm>
            <a:off x="4343400" y="762000"/>
            <a:ext cx="3505200" cy="593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Carrying angle</a:t>
            </a:r>
            <a:endParaRPr lang="en-US" dirty="0"/>
          </a:p>
        </p:txBody>
      </p:sp>
      <p:pic>
        <p:nvPicPr>
          <p:cNvPr id="11266" name="Picture 2" descr="C:\Users\user\Desktop\es\e1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941" y="1600200"/>
            <a:ext cx="5152118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applied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Posterior dislocation of elbow</a:t>
            </a:r>
          </a:p>
          <a:p>
            <a:endParaRPr lang="en-US" dirty="0"/>
          </a:p>
        </p:txBody>
      </p:sp>
      <p:pic>
        <p:nvPicPr>
          <p:cNvPr id="5122" name="Picture 2" descr="C:\Users\user\Desktop\es\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2209800"/>
            <a:ext cx="4038599" cy="4038600"/>
          </a:xfrm>
          <a:prstGeom prst="rect">
            <a:avLst/>
          </a:prstGeom>
          <a:noFill/>
        </p:spPr>
      </p:pic>
      <p:pic>
        <p:nvPicPr>
          <p:cNvPr id="5123" name="Picture 3" descr="C:\Users\user\Desktop\es\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38400"/>
            <a:ext cx="4371975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GOLFER’S ELBOW  (Medial </a:t>
            </a:r>
            <a:r>
              <a:rPr lang="en-US" dirty="0" err="1" smtClean="0"/>
              <a:t>epicondylitis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1026" name="Picture 2" descr="C:\Users\user\Desktop\es\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62187"/>
            <a:ext cx="3962400" cy="3833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Tennis elbow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user\Desktop\es\e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6477000" cy="4724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29000" y="914400"/>
            <a:ext cx="3300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sz="2400" dirty="0" smtClean="0"/>
              <a:t>Lateral </a:t>
            </a:r>
            <a:r>
              <a:rPr lang="en-US" sz="2400" dirty="0" err="1" smtClean="0"/>
              <a:t>epicondylitis</a:t>
            </a:r>
            <a:r>
              <a:rPr lang="en-US" sz="2400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Pulled elbow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2290" name="Picture 2" descr="C:\Users\user\Desktop\es\e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990600"/>
            <a:ext cx="6830484" cy="548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Student’s elbow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3314" name="Picture 2" descr="C:\Users\user\Desktop\es\e4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800"/>
            <a:ext cx="5119437" cy="375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Distension (effusion)of elbow joint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4338" name="Picture 2" descr="C:\Users\user\Desktop\es\e6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4810" y="1600200"/>
            <a:ext cx="5312380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Nerve entrapment</a:t>
            </a:r>
          </a:p>
          <a:p>
            <a:pPr>
              <a:buNone/>
            </a:pPr>
            <a:r>
              <a:rPr lang="en-US" dirty="0" smtClean="0"/>
              <a:t>    - median nerve</a:t>
            </a:r>
          </a:p>
          <a:p>
            <a:pPr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ulnar</a:t>
            </a:r>
            <a:r>
              <a:rPr lang="en-US" dirty="0" smtClean="0"/>
              <a:t> nerve</a:t>
            </a:r>
          </a:p>
          <a:p>
            <a:pPr>
              <a:buNone/>
            </a:pPr>
            <a:r>
              <a:rPr lang="en-US" dirty="0" smtClean="0"/>
              <a:t>    -posterior </a:t>
            </a:r>
            <a:r>
              <a:rPr lang="en-US" dirty="0" err="1" smtClean="0"/>
              <a:t>interosseous</a:t>
            </a:r>
            <a:r>
              <a:rPr lang="en-US" dirty="0" smtClean="0"/>
              <a:t> nerve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Radio </a:t>
            </a:r>
            <a:r>
              <a:rPr lang="en-US" sz="4000" dirty="0" err="1" smtClean="0">
                <a:solidFill>
                  <a:srgbClr val="FF0000"/>
                </a:solidFill>
              </a:rPr>
              <a:t>ulnar</a:t>
            </a:r>
            <a:r>
              <a:rPr lang="en-US" sz="4000" dirty="0" smtClean="0">
                <a:solidFill>
                  <a:srgbClr val="FF0000"/>
                </a:solidFill>
              </a:rPr>
              <a:t> joints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10000" cy="487375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Superior </a:t>
            </a:r>
            <a:r>
              <a:rPr lang="en-US" dirty="0" err="1" smtClean="0"/>
              <a:t>radioulnar</a:t>
            </a:r>
            <a:r>
              <a:rPr lang="en-US" dirty="0" smtClean="0"/>
              <a:t> joint</a:t>
            </a:r>
          </a:p>
          <a:p>
            <a:endParaRPr lang="en-US" dirty="0" smtClean="0"/>
          </a:p>
          <a:p>
            <a:r>
              <a:rPr lang="en-US" dirty="0" smtClean="0"/>
              <a:t>Middle (</a:t>
            </a:r>
            <a:r>
              <a:rPr lang="en-US" dirty="0" err="1" smtClean="0"/>
              <a:t>interosseous</a:t>
            </a:r>
            <a:r>
              <a:rPr lang="en-US" dirty="0" smtClean="0"/>
              <a:t>) </a:t>
            </a:r>
            <a:r>
              <a:rPr lang="en-US" dirty="0" err="1" smtClean="0"/>
              <a:t>radioulnar</a:t>
            </a:r>
            <a:r>
              <a:rPr lang="en-US" dirty="0" smtClean="0"/>
              <a:t> joint</a:t>
            </a:r>
          </a:p>
          <a:p>
            <a:endParaRPr lang="en-US" dirty="0" smtClean="0"/>
          </a:p>
          <a:p>
            <a:r>
              <a:rPr lang="en-US" dirty="0" smtClean="0"/>
              <a:t>Inferior </a:t>
            </a:r>
            <a:r>
              <a:rPr lang="en-US" dirty="0" err="1" smtClean="0"/>
              <a:t>radioulnar</a:t>
            </a:r>
            <a:r>
              <a:rPr lang="en-US" dirty="0" smtClean="0"/>
              <a:t> joint</a:t>
            </a:r>
            <a:endParaRPr lang="en-US" dirty="0"/>
          </a:p>
        </p:txBody>
      </p:sp>
      <p:pic>
        <p:nvPicPr>
          <p:cNvPr id="5" name="Picture 4" descr="5583439F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4286" t="5556" r="11429" b="10000"/>
          <a:stretch>
            <a:fillRect/>
          </a:stretch>
        </p:blipFill>
        <p:spPr bwMode="auto">
          <a:xfrm>
            <a:off x="4267200" y="838200"/>
            <a:ext cx="449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Elbow joint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Two articulations –</a:t>
            </a:r>
          </a:p>
          <a:p>
            <a:pPr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Humero-ulnar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Humero</a:t>
            </a:r>
            <a:r>
              <a:rPr lang="en-US" dirty="0" smtClean="0"/>
              <a:t>-radial</a:t>
            </a:r>
          </a:p>
          <a:p>
            <a:pPr marL="457200" indent="-457200">
              <a:buNone/>
            </a:pPr>
            <a:r>
              <a:rPr lang="en-US" dirty="0" smtClean="0"/>
              <a:t>      the complexity of elbow joint is increased by its   continuity with superior radio </a:t>
            </a:r>
            <a:r>
              <a:rPr lang="en-US" dirty="0" err="1" smtClean="0"/>
              <a:t>ulnar</a:t>
            </a:r>
            <a:r>
              <a:rPr lang="en-US" dirty="0" smtClean="0"/>
              <a:t> joint.</a:t>
            </a:r>
          </a:p>
          <a:p>
            <a:pPr marL="457200" indent="-457200">
              <a:buNone/>
            </a:pPr>
            <a:r>
              <a:rPr lang="en-US" dirty="0" smtClean="0">
                <a:solidFill>
                  <a:srgbClr val="00B050"/>
                </a:solidFill>
              </a:rPr>
              <a:t>    </a:t>
            </a:r>
            <a:r>
              <a:rPr lang="en-US" dirty="0" err="1" smtClean="0">
                <a:solidFill>
                  <a:srgbClr val="00B050"/>
                </a:solidFill>
              </a:rPr>
              <a:t>humero</a:t>
            </a:r>
            <a:r>
              <a:rPr lang="en-US" dirty="0" smtClean="0">
                <a:solidFill>
                  <a:srgbClr val="00B050"/>
                </a:solidFill>
              </a:rPr>
              <a:t>-radial </a:t>
            </a:r>
          </a:p>
          <a:p>
            <a:pPr marL="457200" indent="-457200">
              <a:buNone/>
            </a:pPr>
            <a:r>
              <a:rPr lang="en-US" dirty="0" smtClean="0">
                <a:solidFill>
                  <a:srgbClr val="00B050"/>
                </a:solidFill>
              </a:rPr>
              <a:t>                 +</a:t>
            </a:r>
          </a:p>
          <a:p>
            <a:pPr marL="457200" indent="-457200">
              <a:buNone/>
            </a:pPr>
            <a:r>
              <a:rPr lang="en-US" dirty="0" smtClean="0">
                <a:solidFill>
                  <a:srgbClr val="00B050"/>
                </a:solidFill>
              </a:rPr>
              <a:t>    </a:t>
            </a:r>
            <a:r>
              <a:rPr lang="en-US" dirty="0" err="1" smtClean="0">
                <a:solidFill>
                  <a:srgbClr val="00B050"/>
                </a:solidFill>
              </a:rPr>
              <a:t>humero-ulnar</a:t>
            </a:r>
            <a:r>
              <a:rPr lang="en-US" dirty="0" smtClean="0">
                <a:solidFill>
                  <a:srgbClr val="00B050"/>
                </a:solidFill>
              </a:rPr>
              <a:t>           =  </a:t>
            </a:r>
            <a:r>
              <a:rPr lang="en-US" dirty="0" err="1" smtClean="0">
                <a:solidFill>
                  <a:srgbClr val="00B050"/>
                </a:solidFill>
              </a:rPr>
              <a:t>cubital</a:t>
            </a:r>
            <a:r>
              <a:rPr lang="en-US" dirty="0" smtClean="0">
                <a:solidFill>
                  <a:srgbClr val="00B050"/>
                </a:solidFill>
              </a:rPr>
              <a:t> articulation</a:t>
            </a:r>
          </a:p>
          <a:p>
            <a:pPr marL="457200" indent="-457200">
              <a:buNone/>
            </a:pPr>
            <a:r>
              <a:rPr lang="en-US" dirty="0" smtClean="0">
                <a:solidFill>
                  <a:srgbClr val="00B050"/>
                </a:solidFill>
              </a:rPr>
              <a:t>                  +</a:t>
            </a:r>
          </a:p>
          <a:p>
            <a:pPr marL="457200" indent="-457200">
              <a:buNone/>
            </a:pPr>
            <a:r>
              <a:rPr lang="en-US" dirty="0" smtClean="0"/>
              <a:t>     </a:t>
            </a:r>
            <a:r>
              <a:rPr lang="en-US" dirty="0" smtClean="0">
                <a:solidFill>
                  <a:srgbClr val="00B050"/>
                </a:solidFill>
              </a:rPr>
              <a:t>superior </a:t>
            </a:r>
            <a:r>
              <a:rPr lang="en-US" dirty="0" err="1" smtClean="0">
                <a:solidFill>
                  <a:srgbClr val="00B050"/>
                </a:solidFill>
              </a:rPr>
              <a:t>radioulnar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Articular</a:t>
            </a:r>
            <a:r>
              <a:rPr lang="en-US" sz="3200" dirty="0" smtClean="0">
                <a:solidFill>
                  <a:schemeClr val="tx1"/>
                </a:solidFill>
              </a:rPr>
              <a:t> surfaces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Circumference of radial head</a:t>
            </a:r>
          </a:p>
          <a:p>
            <a:r>
              <a:rPr lang="en-US" dirty="0" smtClean="0"/>
              <a:t>Fibro-osseous ring made by radial notch of ulna and annular ligaments</a:t>
            </a:r>
            <a:endParaRPr lang="en-US" dirty="0"/>
          </a:p>
        </p:txBody>
      </p:sp>
      <p:pic>
        <p:nvPicPr>
          <p:cNvPr id="5" name="Picture 4" descr="CF2882CA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7500" t="7778" r="6667" b="22222"/>
          <a:stretch>
            <a:fillRect/>
          </a:stretch>
        </p:blipFill>
        <p:spPr bwMode="auto">
          <a:xfrm>
            <a:off x="1905000" y="3048000"/>
            <a:ext cx="5257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730D450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3333" t="3333" r="49167"/>
          <a:stretch>
            <a:fillRect/>
          </a:stretch>
        </p:blipFill>
        <p:spPr bwMode="auto">
          <a:xfrm>
            <a:off x="1905000" y="228600"/>
            <a:ext cx="4648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Blood supply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 l="46266" t="9375" r="23280" b="20833"/>
          <a:stretch>
            <a:fillRect/>
          </a:stretch>
        </p:blipFill>
        <p:spPr bwMode="auto">
          <a:xfrm>
            <a:off x="3429000" y="1219200"/>
            <a:ext cx="437638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Supination</a:t>
            </a:r>
            <a:r>
              <a:rPr lang="en-US" sz="3200" dirty="0" smtClean="0">
                <a:solidFill>
                  <a:schemeClr val="tx1"/>
                </a:solidFill>
              </a:rPr>
              <a:t> and </a:t>
            </a:r>
            <a:r>
              <a:rPr lang="en-US" sz="3200" dirty="0" err="1" smtClean="0">
                <a:solidFill>
                  <a:schemeClr val="tx1"/>
                </a:solidFill>
              </a:rPr>
              <a:t>pronation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6386" name="Picture 2" descr="C:\Users\user\Desktop\es\e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0"/>
            <a:ext cx="3733800" cy="486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Muscles producing </a:t>
            </a:r>
            <a:r>
              <a:rPr lang="en-US" dirty="0" err="1" smtClean="0">
                <a:solidFill>
                  <a:schemeClr val="tx1"/>
                </a:solidFill>
              </a:rPr>
              <a:t>supination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err="1" smtClean="0">
                <a:solidFill>
                  <a:schemeClr val="tx1"/>
                </a:solidFill>
              </a:rPr>
              <a:t>pronation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Supination</a:t>
            </a:r>
            <a:r>
              <a:rPr lang="en-US" dirty="0" smtClean="0"/>
              <a:t>     -</a:t>
            </a:r>
            <a:r>
              <a:rPr lang="en-US" dirty="0" err="1" smtClean="0"/>
              <a:t>supinator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biceps </a:t>
            </a:r>
            <a:r>
              <a:rPr lang="en-US" dirty="0" err="1" smtClean="0"/>
              <a:t>brachii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</a:t>
            </a:r>
            <a:r>
              <a:rPr lang="en-US" dirty="0" err="1" smtClean="0"/>
              <a:t>brachioradialis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Pronation</a:t>
            </a:r>
            <a:r>
              <a:rPr lang="en-US" dirty="0" smtClean="0"/>
              <a:t>       -</a:t>
            </a:r>
            <a:r>
              <a:rPr lang="en-US" dirty="0" err="1" smtClean="0"/>
              <a:t>pronator</a:t>
            </a:r>
            <a:r>
              <a:rPr lang="en-US" dirty="0" smtClean="0"/>
              <a:t> </a:t>
            </a:r>
            <a:r>
              <a:rPr lang="en-US" dirty="0" err="1" smtClean="0"/>
              <a:t>teres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</a:t>
            </a:r>
            <a:r>
              <a:rPr lang="en-US" dirty="0" err="1" smtClean="0"/>
              <a:t>pronator</a:t>
            </a:r>
            <a:r>
              <a:rPr lang="en-US" dirty="0" smtClean="0"/>
              <a:t> </a:t>
            </a:r>
            <a:r>
              <a:rPr lang="en-US" dirty="0" err="1" smtClean="0"/>
              <a:t>quadratus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</a:t>
            </a:r>
            <a:r>
              <a:rPr lang="en-US" dirty="0" err="1" smtClean="0"/>
              <a:t>brachioradialis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        multiple Choice questions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Flexors of elbow joint are</a:t>
            </a:r>
          </a:p>
          <a:p>
            <a:pPr marL="457200" indent="-457200">
              <a:buNone/>
            </a:pPr>
            <a:r>
              <a:rPr lang="en-US" dirty="0" smtClean="0"/>
              <a:t>a)Biceps</a:t>
            </a:r>
          </a:p>
          <a:p>
            <a:pPr marL="457200" indent="-457200">
              <a:buNone/>
            </a:pPr>
            <a:r>
              <a:rPr lang="en-US" dirty="0" smtClean="0"/>
              <a:t>b) </a:t>
            </a:r>
            <a:r>
              <a:rPr lang="en-US" dirty="0" err="1" smtClean="0"/>
              <a:t>Brachialis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c) </a:t>
            </a:r>
            <a:r>
              <a:rPr lang="en-US" dirty="0" err="1" smtClean="0"/>
              <a:t>Brachioradialis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d) All of the above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US" dirty="0" smtClean="0"/>
              <a:t>2) Elbow joint is a type of 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AutoNum type="alphaLcParenR"/>
            </a:pPr>
            <a:r>
              <a:rPr lang="en-US" dirty="0" smtClean="0"/>
              <a:t>Hinge joint</a:t>
            </a:r>
          </a:p>
          <a:p>
            <a:pPr marL="457200" indent="-457200">
              <a:buAutoNum type="alphaLcParenR"/>
            </a:pPr>
            <a:r>
              <a:rPr lang="en-US" dirty="0" smtClean="0"/>
              <a:t>Pivot joint</a:t>
            </a:r>
          </a:p>
          <a:p>
            <a:pPr marL="457200" indent="-457200">
              <a:buAutoNum type="alphaLcParenR"/>
            </a:pPr>
            <a:r>
              <a:rPr lang="en-US" dirty="0" err="1" smtClean="0"/>
              <a:t>Condylar</a:t>
            </a:r>
            <a:r>
              <a:rPr lang="en-US" dirty="0" smtClean="0"/>
              <a:t> joint</a:t>
            </a:r>
          </a:p>
          <a:p>
            <a:pPr marL="457200" indent="-457200">
              <a:buAutoNum type="alphaLcParenR"/>
            </a:pPr>
            <a:r>
              <a:rPr lang="en-US" dirty="0" smtClean="0"/>
              <a:t>Ellipsoid joint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3) Inferior </a:t>
            </a:r>
            <a:r>
              <a:rPr lang="en-US" dirty="0" err="1" smtClean="0"/>
              <a:t>radioulnar</a:t>
            </a:r>
            <a:r>
              <a:rPr lang="en-US" dirty="0" smtClean="0"/>
              <a:t> joint is a type of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2286000"/>
            <a:ext cx="6553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LcParenR"/>
            </a:pPr>
            <a:r>
              <a:rPr lang="en-US" sz="2400" dirty="0" smtClean="0"/>
              <a:t>Hinge joint</a:t>
            </a:r>
          </a:p>
          <a:p>
            <a:pPr marL="457200" indent="-457200">
              <a:buAutoNum type="alphaLcParenR"/>
            </a:pPr>
            <a:r>
              <a:rPr lang="en-US" sz="2400" dirty="0" smtClean="0"/>
              <a:t>Pivot joint</a:t>
            </a:r>
          </a:p>
          <a:p>
            <a:pPr marL="457200" indent="-457200">
              <a:buAutoNum type="alphaLcParenR"/>
            </a:pPr>
            <a:r>
              <a:rPr lang="en-US" sz="2400" dirty="0" err="1" smtClean="0"/>
              <a:t>Condylar</a:t>
            </a:r>
            <a:r>
              <a:rPr lang="en-US" sz="2400" dirty="0" smtClean="0"/>
              <a:t> joint</a:t>
            </a:r>
          </a:p>
          <a:p>
            <a:pPr marL="457200" indent="-457200">
              <a:buAutoNum type="alphaLcParenR"/>
            </a:pPr>
            <a:r>
              <a:rPr lang="en-US" sz="2400" dirty="0" smtClean="0"/>
              <a:t>Ellipsoid joint</a:t>
            </a:r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4) </a:t>
            </a:r>
            <a:r>
              <a:rPr lang="en-US" dirty="0" err="1" smtClean="0"/>
              <a:t>Olecrenon</a:t>
            </a:r>
            <a:r>
              <a:rPr lang="en-US" dirty="0" smtClean="0"/>
              <a:t> bursitis is also called as</a:t>
            </a:r>
          </a:p>
          <a:p>
            <a:pPr>
              <a:buNone/>
            </a:pPr>
            <a:endParaRPr lang="en-US" dirty="0" smtClean="0"/>
          </a:p>
          <a:p>
            <a:pPr marL="457200" indent="-457200">
              <a:buAutoNum type="alphaLcParenR"/>
            </a:pPr>
            <a:r>
              <a:rPr lang="en-US" dirty="0" smtClean="0"/>
              <a:t>Golfer’s elbow</a:t>
            </a:r>
          </a:p>
          <a:p>
            <a:pPr marL="457200" indent="-457200">
              <a:buAutoNum type="alphaLcParenR"/>
            </a:pPr>
            <a:r>
              <a:rPr lang="en-US" dirty="0" smtClean="0"/>
              <a:t>Student’s elbow</a:t>
            </a:r>
          </a:p>
          <a:p>
            <a:pPr marL="457200" indent="-457200">
              <a:buAutoNum type="alphaLcParenR"/>
            </a:pPr>
            <a:r>
              <a:rPr lang="en-US" dirty="0" smtClean="0"/>
              <a:t>Tennis elbow</a:t>
            </a:r>
          </a:p>
          <a:p>
            <a:pPr marL="457200" indent="-457200">
              <a:buAutoNum type="alphaLcParenR"/>
            </a:pPr>
            <a:r>
              <a:rPr lang="en-US" dirty="0" smtClean="0"/>
              <a:t> Pulled elbow elbow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5) The triangular relationship between the olecranon and the </a:t>
            </a:r>
            <a:r>
              <a:rPr lang="en-US" dirty="0" err="1" smtClean="0"/>
              <a:t>epicondyles</a:t>
            </a:r>
            <a:r>
              <a:rPr lang="en-US" dirty="0" smtClean="0"/>
              <a:t> of humerus is lost in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3352800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LcParenR"/>
            </a:pPr>
            <a:r>
              <a:rPr lang="en-US" sz="2400" dirty="0" err="1" smtClean="0"/>
              <a:t>Supracondylar</a:t>
            </a:r>
            <a:r>
              <a:rPr lang="en-US" sz="2400" dirty="0" smtClean="0"/>
              <a:t> fracture of humerus</a:t>
            </a:r>
          </a:p>
          <a:p>
            <a:pPr marL="457200" indent="-457200">
              <a:buAutoNum type="alphaLcParenR"/>
            </a:pPr>
            <a:r>
              <a:rPr lang="en-US" sz="2400" dirty="0" smtClean="0"/>
              <a:t>Student’s elbow</a:t>
            </a:r>
          </a:p>
          <a:p>
            <a:pPr marL="457200" indent="-457200">
              <a:buAutoNum type="alphaLcParenR"/>
            </a:pPr>
            <a:r>
              <a:rPr lang="en-US" sz="2400" dirty="0" err="1" smtClean="0"/>
              <a:t>Synovitis</a:t>
            </a:r>
            <a:r>
              <a:rPr lang="en-US" sz="2400" dirty="0" smtClean="0"/>
              <a:t> of elbow</a:t>
            </a:r>
          </a:p>
          <a:p>
            <a:pPr marL="457200" indent="-457200">
              <a:buAutoNum type="alphaLcParenR"/>
            </a:pPr>
            <a:r>
              <a:rPr lang="en-US" sz="2400" dirty="0" smtClean="0"/>
              <a:t>Posterior dislocation of elbow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type of joint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4" descr="54AB6BF5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6329" r="6667" b="8861"/>
          <a:stretch>
            <a:fillRect/>
          </a:stretch>
        </p:blipFill>
        <p:spPr bwMode="auto">
          <a:xfrm>
            <a:off x="228600" y="990600"/>
            <a:ext cx="6877334" cy="483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19800" y="4876800"/>
            <a:ext cx="2819400" cy="198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400" dirty="0" smtClean="0"/>
              <a:t>-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synovial joint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hinge variety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compound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typical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6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       Thank you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7620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Articular</a:t>
            </a:r>
            <a:r>
              <a:rPr lang="en-US" dirty="0" smtClean="0">
                <a:solidFill>
                  <a:schemeClr val="tx1"/>
                </a:solidFill>
              </a:rPr>
              <a:t> surfaces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5334000"/>
            <a:ext cx="7848600" cy="1524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Capitulum</a:t>
            </a:r>
            <a:r>
              <a:rPr lang="en-US" dirty="0" smtClean="0"/>
              <a:t> and </a:t>
            </a:r>
            <a:r>
              <a:rPr lang="en-US" dirty="0" err="1" smtClean="0"/>
              <a:t>trochlea</a:t>
            </a:r>
            <a:r>
              <a:rPr lang="en-US" dirty="0" smtClean="0"/>
              <a:t> of the lower end of humerus</a:t>
            </a:r>
          </a:p>
          <a:p>
            <a:r>
              <a:rPr lang="en-US" dirty="0" smtClean="0"/>
              <a:t>Upper surface of head of radius and </a:t>
            </a:r>
            <a:r>
              <a:rPr lang="en-US" dirty="0" err="1" smtClean="0"/>
              <a:t>trochlear</a:t>
            </a:r>
            <a:r>
              <a:rPr lang="en-US" dirty="0" smtClean="0"/>
              <a:t> notch of ulna</a:t>
            </a:r>
            <a:endParaRPr lang="en-US" dirty="0"/>
          </a:p>
        </p:txBody>
      </p:sp>
      <p:pic>
        <p:nvPicPr>
          <p:cNvPr id="5" name="Picture 4" descr="38769DC4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8333" t="6667" r="3333" b="11111"/>
          <a:stretch>
            <a:fillRect/>
          </a:stretch>
        </p:blipFill>
        <p:spPr bwMode="auto">
          <a:xfrm>
            <a:off x="1752600" y="1066800"/>
            <a:ext cx="5562600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065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Ligaments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dirty="0"/>
          </a:p>
        </p:txBody>
      </p:sp>
      <p:pic>
        <p:nvPicPr>
          <p:cNvPr id="4" name="Picture 4" descr="16E73AD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5833" t="4444" r="5000" b="14444"/>
          <a:stretch>
            <a:fillRect/>
          </a:stretch>
        </p:blipFill>
        <p:spPr bwMode="auto">
          <a:xfrm>
            <a:off x="620038" y="1371600"/>
            <a:ext cx="692480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relations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9218" name="Picture 2" descr="C:\Users\user\Desktop\es\e8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57200" y="1524000"/>
            <a:ext cx="7620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Bursae</a:t>
            </a:r>
            <a:r>
              <a:rPr lang="en-US" dirty="0" smtClean="0">
                <a:solidFill>
                  <a:schemeClr val="tx1"/>
                </a:solidFill>
              </a:rPr>
              <a:t> related to elbow joint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Subtendinous</a:t>
            </a:r>
            <a:r>
              <a:rPr lang="en-US" dirty="0" smtClean="0"/>
              <a:t> olecranon bursa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Subcutaneous olecranon bursa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Bicipitoradial</a:t>
            </a:r>
            <a:r>
              <a:rPr lang="en-US" dirty="0" smtClean="0"/>
              <a:t> bursa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Bursa separating biceps tendon from oblique cord</a:t>
            </a:r>
            <a:endParaRPr lang="en-US" dirty="0"/>
          </a:p>
        </p:txBody>
      </p:sp>
      <p:pic>
        <p:nvPicPr>
          <p:cNvPr id="31746" name="Picture 2" descr="https://encrypted-tbn1.gstatic.com/images?q=tbn:ANd9GcTlYizmlnoMSzhy0sL8D2nvRbUIQC7i3g6BO3odwbfgZMZ6n0Lo8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762248"/>
            <a:ext cx="3505200" cy="2850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Stability of elbow joint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822960" lvl="1" indent="-457200">
              <a:buFont typeface="+mj-lt"/>
              <a:buAutoNum type="arabicPeriod"/>
            </a:pPr>
            <a:r>
              <a:rPr lang="en-US" dirty="0" err="1" smtClean="0"/>
              <a:t>Trochlea</a:t>
            </a:r>
            <a:r>
              <a:rPr lang="en-US" dirty="0" smtClean="0"/>
              <a:t> of humerus fits into </a:t>
            </a:r>
            <a:r>
              <a:rPr lang="en-US" dirty="0" err="1" smtClean="0"/>
              <a:t>trochlear</a:t>
            </a:r>
            <a:r>
              <a:rPr lang="en-US" dirty="0" smtClean="0"/>
              <a:t> notch of ulna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err="1" smtClean="0"/>
              <a:t>Ulnar</a:t>
            </a:r>
            <a:r>
              <a:rPr lang="en-US" dirty="0" smtClean="0"/>
              <a:t> collateral ligament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Radial collateral ligament</a:t>
            </a:r>
          </a:p>
          <a:p>
            <a:pPr marL="822960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18434" name="Picture 2" descr="C:\Users\user\Desktop\es\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429000"/>
            <a:ext cx="38862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Blood supply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user\Desktop\es\e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762000"/>
            <a:ext cx="4876800" cy="5715000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3505200"/>
            <a:ext cx="3048000" cy="19050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-brachial artery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-radial artery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ulnar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artery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9050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Anastomosis around elbow joint</a:t>
            </a:r>
            <a:endParaRPr lang="en-I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305</TotalTime>
  <Words>366</Words>
  <Application>Microsoft Office PowerPoint</Application>
  <PresentationFormat>On-screen Show (4:3)</PresentationFormat>
  <Paragraphs>107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Oriel</vt:lpstr>
      <vt:lpstr>Elbow joint and    radio-ulnar joints               Dr P K Sharma</vt:lpstr>
      <vt:lpstr>Elbow joint </vt:lpstr>
      <vt:lpstr>type of joint</vt:lpstr>
      <vt:lpstr>Articular surfaces</vt:lpstr>
      <vt:lpstr>Ligaments  </vt:lpstr>
      <vt:lpstr>relations</vt:lpstr>
      <vt:lpstr>Bursae related to elbow joint </vt:lpstr>
      <vt:lpstr>Stability of elbow joint</vt:lpstr>
      <vt:lpstr>Blood supply</vt:lpstr>
      <vt:lpstr>Nerve supply</vt:lpstr>
      <vt:lpstr>Carrying angle</vt:lpstr>
      <vt:lpstr>applied</vt:lpstr>
      <vt:lpstr>Slide 13</vt:lpstr>
      <vt:lpstr>Tennis elbow</vt:lpstr>
      <vt:lpstr>Pulled elbow </vt:lpstr>
      <vt:lpstr>Student’s elbow </vt:lpstr>
      <vt:lpstr>Distension (effusion)of elbow joint </vt:lpstr>
      <vt:lpstr>Slide 18</vt:lpstr>
      <vt:lpstr>Radio ulnar joints</vt:lpstr>
      <vt:lpstr>Articular surfaces</vt:lpstr>
      <vt:lpstr>Slide 21</vt:lpstr>
      <vt:lpstr>Blood supply</vt:lpstr>
      <vt:lpstr>Supination and pronation</vt:lpstr>
      <vt:lpstr>Muscles producing supination and pronation</vt:lpstr>
      <vt:lpstr>        multiple Choice questions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Elbow joint and    radio-ulnar joints</dc:title>
  <dc:creator>user</dc:creator>
  <cp:lastModifiedBy>VIVEKK36</cp:lastModifiedBy>
  <cp:revision>48</cp:revision>
  <dcterms:created xsi:type="dcterms:W3CDTF">2014-10-01T04:48:10Z</dcterms:created>
  <dcterms:modified xsi:type="dcterms:W3CDTF">2014-10-18T09:47:04Z</dcterms:modified>
</cp:coreProperties>
</file>